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59" r:id="rId4"/>
    <p:sldId id="360" r:id="rId5"/>
    <p:sldId id="361" r:id="rId6"/>
    <p:sldId id="335" r:id="rId7"/>
    <p:sldId id="362" r:id="rId8"/>
    <p:sldId id="363" r:id="rId9"/>
    <p:sldId id="365" r:id="rId10"/>
    <p:sldId id="379" r:id="rId11"/>
    <p:sldId id="366" r:id="rId12"/>
    <p:sldId id="259" r:id="rId13"/>
    <p:sldId id="368" r:id="rId14"/>
    <p:sldId id="371" r:id="rId15"/>
    <p:sldId id="372" r:id="rId16"/>
    <p:sldId id="373" r:id="rId17"/>
    <p:sldId id="376" r:id="rId18"/>
    <p:sldId id="375" r:id="rId19"/>
    <p:sldId id="386" r:id="rId20"/>
    <p:sldId id="387" r:id="rId21"/>
    <p:sldId id="369" r:id="rId22"/>
    <p:sldId id="370" r:id="rId23"/>
    <p:sldId id="377" r:id="rId24"/>
    <p:sldId id="367" r:id="rId25"/>
    <p:sldId id="260" r:id="rId26"/>
    <p:sldId id="262" r:id="rId27"/>
    <p:sldId id="263" r:id="rId28"/>
    <p:sldId id="267" r:id="rId29"/>
    <p:sldId id="268" r:id="rId30"/>
    <p:sldId id="264" r:id="rId31"/>
    <p:sldId id="266" r:id="rId32"/>
    <p:sldId id="337" r:id="rId33"/>
    <p:sldId id="311" r:id="rId34"/>
    <p:sldId id="330" r:id="rId35"/>
    <p:sldId id="338" r:id="rId36"/>
    <p:sldId id="388" r:id="rId37"/>
    <p:sldId id="389" r:id="rId38"/>
    <p:sldId id="265" r:id="rId39"/>
    <p:sldId id="378" r:id="rId40"/>
    <p:sldId id="342" r:id="rId41"/>
    <p:sldId id="344" r:id="rId42"/>
    <p:sldId id="380" r:id="rId43"/>
    <p:sldId id="381" r:id="rId44"/>
    <p:sldId id="346" r:id="rId45"/>
    <p:sldId id="347" r:id="rId46"/>
    <p:sldId id="349" r:id="rId47"/>
    <p:sldId id="350" r:id="rId48"/>
    <p:sldId id="348" r:id="rId49"/>
    <p:sldId id="352" r:id="rId50"/>
    <p:sldId id="353" r:id="rId51"/>
    <p:sldId id="354" r:id="rId52"/>
    <p:sldId id="385" r:id="rId53"/>
    <p:sldId id="355" r:id="rId54"/>
    <p:sldId id="356" r:id="rId55"/>
    <p:sldId id="383" r:id="rId56"/>
    <p:sldId id="382" r:id="rId57"/>
    <p:sldId id="384" r:id="rId58"/>
    <p:sldId id="3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67FCA-831A-424B-8AD4-7B6E91D8644A}" v="4" dt="2022-08-23T02:38:03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Buchbinder" userId="4076cd2bd8818993" providerId="Windows Live" clId="Web-{A4367FCA-831A-424B-8AD4-7B6E91D8644A}"/>
    <pc:docChg chg="modSld">
      <pc:chgData name="Felipe Buchbinder" userId="4076cd2bd8818993" providerId="Windows Live" clId="Web-{A4367FCA-831A-424B-8AD4-7B6E91D8644A}" dt="2022-08-23T02:38:02.283" v="2" actId="20577"/>
      <pc:docMkLst>
        <pc:docMk/>
      </pc:docMkLst>
      <pc:sldChg chg="modSp">
        <pc:chgData name="Felipe Buchbinder" userId="4076cd2bd8818993" providerId="Windows Live" clId="Web-{A4367FCA-831A-424B-8AD4-7B6E91D8644A}" dt="2022-08-23T02:38:02.283" v="2" actId="20577"/>
        <pc:sldMkLst>
          <pc:docMk/>
          <pc:sldMk cId="2517349332" sldId="387"/>
        </pc:sldMkLst>
        <pc:spChg chg="mod">
          <ac:chgData name="Felipe Buchbinder" userId="4076cd2bd8818993" providerId="Windows Live" clId="Web-{A4367FCA-831A-424B-8AD4-7B6E91D8644A}" dt="2022-08-23T02:38:02.283" v="2" actId="20577"/>
          <ac:spMkLst>
            <pc:docMk/>
            <pc:sldMk cId="2517349332" sldId="387"/>
            <ac:spMk id="2" creationId="{90403893-EFC8-C08E-7887-C9511F667C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2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1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7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4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8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6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7FDC6DF-3350-E1B3-6C45-0CB70509B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C58AB-C196-4085-ABF5-0D56F161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617839"/>
            <a:ext cx="7983941" cy="119087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plot of 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48D1-434A-4FF5-B181-A6F8C81AE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280" y="2011672"/>
            <a:ext cx="7533565" cy="1417327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Felipe Buchbinder</a:t>
            </a:r>
          </a:p>
        </p:txBody>
      </p:sp>
    </p:spTree>
    <p:extLst>
      <p:ext uri="{BB962C8B-B14F-4D97-AF65-F5344CB8AC3E}">
        <p14:creationId xmlns:p14="http://schemas.microsoft.com/office/powerpoint/2010/main" val="749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DD62B-33C4-4AAE-9DAB-2D87AA86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164" y="1924050"/>
            <a:ext cx="45148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9E1F-317A-4FE7-9CA9-FCE607CB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88" y="1924050"/>
            <a:ext cx="4227093" cy="301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EE6BA-93C8-4F3D-B9F9-C81A133E34B3}"/>
              </a:ext>
            </a:extLst>
          </p:cNvPr>
          <p:cNvSpPr txBox="1"/>
          <p:nvPr/>
        </p:nvSpPr>
        <p:spPr>
          <a:xfrm>
            <a:off x="1585620" y="5213684"/>
            <a:ext cx="33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might not have all the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2BB3-BAD4-43BE-9DF9-B0A064A0383C}"/>
              </a:ext>
            </a:extLst>
          </p:cNvPr>
          <p:cNvSpPr txBox="1"/>
          <p:nvPr/>
        </p:nvSpPr>
        <p:spPr>
          <a:xfrm>
            <a:off x="7232445" y="5213684"/>
            <a:ext cx="361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variables may not be observable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3572F-6A71-4C06-A2F1-94F77DCC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49" y="719906"/>
            <a:ext cx="9419477" cy="1064277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 that differ between entities but are not observable are called </a:t>
            </a:r>
            <a:r>
              <a:rPr lang="en-US" b="1" dirty="0">
                <a:solidFill>
                  <a:srgbClr val="0070C0"/>
                </a:solidFill>
              </a:rPr>
              <a:t>unobserved heterogeneities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37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94982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an important X is missing in our model, </a:t>
            </a:r>
            <a:r>
              <a:rPr lang="en-US" sz="2400" cap="all" spc="300" dirty="0">
                <a:solidFill>
                  <a:srgbClr val="FF0000"/>
                </a:solidFill>
              </a:rPr>
              <a:t>bad things can happen</a:t>
            </a:r>
            <a:r>
              <a:rPr lang="en-US" sz="2400" cap="all" spc="300" dirty="0">
                <a:solidFill>
                  <a:srgbClr val="FFFFFF"/>
                </a:solidFill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6D65B-CF08-44E4-9213-D590FE6C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1B7E5BD-D73D-452A-9E5C-BFE045F85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3" r="1" b="2637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8B5D0-D4C8-4B9F-B1B4-0DFE4255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For example…?</a:t>
            </a:r>
          </a:p>
        </p:txBody>
      </p:sp>
    </p:spTree>
    <p:extLst>
      <p:ext uri="{BB962C8B-B14F-4D97-AF65-F5344CB8AC3E}">
        <p14:creationId xmlns:p14="http://schemas.microsoft.com/office/powerpoint/2010/main" val="355845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4FA8D-BB34-4B38-A287-9B5DC5B8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Biased regression coefficients</a:t>
            </a:r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343C8470-319A-458D-B9F7-D209DC54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68" y="961037"/>
            <a:ext cx="5715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3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8AE0-9E4B-4587-B2B2-8BFF3E22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refresher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3343479" cy="939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  <a:p>
                <a:r>
                  <a:rPr lang="en-US" b="1" dirty="0"/>
                  <a:t>b </a:t>
                </a:r>
                <a:r>
                  <a:rPr lang="en-US" dirty="0"/>
                  <a:t>is unbiased, meaning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3343479" cy="939873"/>
              </a:xfrm>
              <a:prstGeom prst="rect">
                <a:avLst/>
              </a:prstGeom>
              <a:blipFill>
                <a:blip r:embed="rId2"/>
                <a:stretch>
                  <a:fillRect l="-1460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17501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17501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92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Now suppose there’s a variable,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that affects </a:t>
                </a:r>
                <a:r>
                  <a:rPr lang="en-US" b="1" dirty="0"/>
                  <a:t>Y</a:t>
                </a:r>
                <a:r>
                  <a:rPr lang="en-US" dirty="0"/>
                  <a:t> but we fail to put it in our model. We simply calculate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without it!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3" t="-40000" b="-5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6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Now suppose there’s a variable,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that affects </a:t>
                </a:r>
                <a:r>
                  <a:rPr lang="en-US" b="1" dirty="0"/>
                  <a:t>Y</a:t>
                </a:r>
                <a:r>
                  <a:rPr lang="en-US" dirty="0"/>
                  <a:t> but we fail to put it in our model. We simply calculate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without it!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3" t="-40000" b="-5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40F990-5C66-4C5C-8386-2A29D521011D}"/>
                  </a:ext>
                </a:extLst>
              </p:cNvPr>
              <p:cNvSpPr txBox="1"/>
              <p:nvPr/>
            </p:nvSpPr>
            <p:spPr>
              <a:xfrm>
                <a:off x="2158831" y="4716379"/>
                <a:ext cx="6692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is no longer an unbiased estimate of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40F990-5C66-4C5C-8386-2A29D521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831" y="4716379"/>
                <a:ext cx="6692153" cy="461665"/>
              </a:xfrm>
              <a:prstGeom prst="rect">
                <a:avLst/>
              </a:prstGeom>
              <a:blipFill>
                <a:blip r:embed="rId5"/>
                <a:stretch>
                  <a:fillRect l="-91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46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1E152-3B7B-4ACE-8056-23CB6E9A3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6744" y="673769"/>
                <a:ext cx="9076329" cy="52246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sup>
                                      </m:s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groupChr>
                        </m:e>
                        <m:lim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lim>
                      </m:limLow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Taking the expected value…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sup>
                                  </m:s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𝛜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in general,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a biased estimate of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1E152-3B7B-4ACE-8056-23CB6E9A3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744" y="673769"/>
                <a:ext cx="9076329" cy="5224644"/>
              </a:xfr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46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462CAB-988A-BB20-59FC-14FA239E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propose a name for this Theorem…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7E2F-851A-39CE-AA7F-2095E879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56" y="2507121"/>
            <a:ext cx="4616687" cy="33021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901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11928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5BDC-3648-DA46-4D73-92CBBD65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" r="35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03893-EFC8-C08E-7887-C9511F66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389" y="1826096"/>
            <a:ext cx="3149221" cy="3044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Maleficent's</a:t>
            </a:r>
            <a:br>
              <a:rPr lang="en-US" dirty="0"/>
            </a:br>
            <a:r>
              <a:rPr lang="en-US" dirty="0"/>
              <a:t>Theorem</a:t>
            </a:r>
            <a:br>
              <a:rPr lang="en-US" dirty="0"/>
            </a:br>
            <a:r>
              <a:rPr lang="en-US" sz="2000" dirty="0"/>
              <a:t>A variable that wasn’t invited to a regression will curse the coefficients of those that were, making them biased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4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F3D4-5278-49A2-9C24-49488DFC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An extreme scenario:</a:t>
            </a:r>
            <a:br>
              <a:rPr lang="en-US" dirty="0"/>
            </a:br>
            <a:r>
              <a:rPr lang="en-US" dirty="0"/>
              <a:t>Simpson’s Paradox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FA4895D9-2AF9-4640-8554-4B2996D97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2" y="2551058"/>
            <a:ext cx="6347815" cy="365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05F72-A7DB-4D72-A7B0-8598D4A9DA34}"/>
              </a:ext>
            </a:extLst>
          </p:cNvPr>
          <p:cNvSpPr txBox="1"/>
          <p:nvPr/>
        </p:nvSpPr>
        <p:spPr>
          <a:xfrm>
            <a:off x="4212470" y="2118837"/>
            <a:ext cx="376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good at Basketball? Be short!</a:t>
            </a:r>
          </a:p>
        </p:txBody>
      </p:sp>
    </p:spTree>
    <p:extLst>
      <p:ext uri="{BB962C8B-B14F-4D97-AF65-F5344CB8AC3E}">
        <p14:creationId xmlns:p14="http://schemas.microsoft.com/office/powerpoint/2010/main" val="247662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CAD86A5-7EE8-4088-A0EE-13A4203C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1" b="1256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488A89DC-5202-3042-84C5-A3E7FC129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504" y="133734"/>
            <a:ext cx="11922826" cy="6590532"/>
          </a:xfrm>
          <a:prstGeom prst="rect">
            <a:avLst/>
          </a:prstGeom>
          <a:noFill/>
          <a:ln w="25400" cap="rnd">
            <a:solidFill>
              <a:schemeClr val="bg2">
                <a:lumMod val="75000"/>
                <a:alpha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05E31-CC79-4500-8ABA-F618DFBAFEA7}"/>
              </a:ext>
            </a:extLst>
          </p:cNvPr>
          <p:cNvCxnSpPr/>
          <p:nvPr/>
        </p:nvCxnSpPr>
        <p:spPr>
          <a:xfrm>
            <a:off x="142504" y="3256548"/>
            <a:ext cx="5696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454A32-77DB-4B89-BA6D-92338B252E46}"/>
              </a:ext>
            </a:extLst>
          </p:cNvPr>
          <p:cNvCxnSpPr/>
          <p:nvPr/>
        </p:nvCxnSpPr>
        <p:spPr>
          <a:xfrm>
            <a:off x="102400" y="3473116"/>
            <a:ext cx="5696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D65B30-40DA-4791-8D2F-50399D2F9DFC}"/>
              </a:ext>
            </a:extLst>
          </p:cNvPr>
          <p:cNvCxnSpPr>
            <a:cxnSpLocks/>
          </p:cNvCxnSpPr>
          <p:nvPr/>
        </p:nvCxnSpPr>
        <p:spPr>
          <a:xfrm>
            <a:off x="110422" y="3689684"/>
            <a:ext cx="34188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ECED9-656E-4D87-93CB-747F5696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21" y="2261938"/>
            <a:ext cx="5956470" cy="36061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28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1463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an important X is missing in our model, </a:t>
            </a:r>
            <a:r>
              <a:rPr lang="en-US" sz="2400" cap="all" spc="300" dirty="0">
                <a:solidFill>
                  <a:srgbClr val="FF0000"/>
                </a:solidFill>
              </a:rPr>
              <a:t>bad things can happen</a:t>
            </a:r>
            <a:r>
              <a:rPr lang="en-US" sz="2400" cap="all" spc="300" dirty="0">
                <a:solidFill>
                  <a:srgbClr val="FFFFFF"/>
                </a:solidFill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Our course is about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how to build good models even when we cannot have all the important X’s</a:t>
            </a:r>
            <a:r>
              <a:rPr lang="en-US" cap="all" spc="300" dirty="0">
                <a:solidFill>
                  <a:srgbClr val="FFFFFF"/>
                </a:solidFill>
              </a:rPr>
              <a:t> in it.</a:t>
            </a:r>
            <a:endParaRPr lang="en-US" cap="all" spc="3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22E34092-29A3-7388-AB2B-503D4069A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7B1EC-CEBB-458D-87DB-109A3354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608976"/>
            <a:ext cx="5706320" cy="207177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Our strategy will be to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analyze things over time,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so we can have a feeling of how things usually are.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If an X matters, it’s effect should be made visible by observing something over time and comparing it with others.</a:t>
            </a:r>
          </a:p>
        </p:txBody>
      </p:sp>
    </p:spTree>
    <p:extLst>
      <p:ext uri="{BB962C8B-B14F-4D97-AF65-F5344CB8AC3E}">
        <p14:creationId xmlns:p14="http://schemas.microsoft.com/office/powerpoint/2010/main" val="3087414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CD50B3A-BAE2-402C-A381-0EC0ADAA94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F0C67-8B54-4158-AF23-D897ECC3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Why do we date before we get engaged?</a:t>
            </a:r>
          </a:p>
        </p:txBody>
      </p:sp>
    </p:spTree>
    <p:extLst>
      <p:ext uri="{BB962C8B-B14F-4D97-AF65-F5344CB8AC3E}">
        <p14:creationId xmlns:p14="http://schemas.microsoft.com/office/powerpoint/2010/main" val="405976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EC3EA-1253-498F-96C8-A845D4C52D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EC3EA-1253-498F-96C8-A845D4C52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5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4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5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</p:spTree>
    <p:extLst>
      <p:ext uri="{BB962C8B-B14F-4D97-AF65-F5344CB8AC3E}">
        <p14:creationId xmlns:p14="http://schemas.microsoft.com/office/powerpoint/2010/main" val="127508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22778-A49A-4275-AAE4-AB75465A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DE98B-06DB-41F6-ACB8-510B35B0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400" dirty="0">
                <a:solidFill>
                  <a:srgbClr val="FFFFFF"/>
                </a:solidFill>
              </a:rPr>
              <a:t>Why not</a:t>
            </a:r>
            <a:r>
              <a:rPr lang="en-US" sz="440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6797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6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7908C21-4AC6-421F-B0BC-BD169C2C014A}"/>
              </a:ext>
            </a:extLst>
          </p:cNvPr>
          <p:cNvSpPr/>
          <p:nvPr/>
        </p:nvSpPr>
        <p:spPr>
          <a:xfrm rot="10544101" flipH="1">
            <a:off x="6874659" y="580870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028D-8339-4AF1-AA10-BC07B666F1EE}"/>
              </a:ext>
            </a:extLst>
          </p:cNvPr>
          <p:cNvSpPr txBox="1"/>
          <p:nvPr/>
        </p:nvSpPr>
        <p:spPr>
          <a:xfrm>
            <a:off x="5605802" y="2696404"/>
            <a:ext cx="5136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dating other people</a:t>
            </a:r>
          </a:p>
          <a:p>
            <a:r>
              <a:rPr lang="en-US" dirty="0">
                <a:solidFill>
                  <a:srgbClr val="FF0000"/>
                </a:solidFill>
              </a:rPr>
              <a:t>(not at once!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 )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you’ll be able to see how other people usually treat you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and assess if s/he is special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03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5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7908C21-4AC6-421F-B0BC-BD169C2C014A}"/>
              </a:ext>
            </a:extLst>
          </p:cNvPr>
          <p:cNvSpPr/>
          <p:nvPr/>
        </p:nvSpPr>
        <p:spPr>
          <a:xfrm rot="10544101" flipH="1">
            <a:off x="6874658" y="580870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028D-8339-4AF1-AA10-BC07B666F1EE}"/>
              </a:ext>
            </a:extLst>
          </p:cNvPr>
          <p:cNvSpPr txBox="1"/>
          <p:nvPr/>
        </p:nvSpPr>
        <p:spPr>
          <a:xfrm>
            <a:off x="5605802" y="2696404"/>
            <a:ext cx="5136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dating other people</a:t>
            </a:r>
          </a:p>
          <a:p>
            <a:r>
              <a:rPr lang="en-US" dirty="0">
                <a:solidFill>
                  <a:srgbClr val="FF0000"/>
                </a:solidFill>
              </a:rPr>
              <a:t>(not at once!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 )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you’ll be able to see how other people usually treat you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and assess if s/he is special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2758-9D20-4C3E-B0A7-FF88D0EF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less silly example:</a:t>
            </a:r>
            <a:br>
              <a:rPr lang="en-US" dirty="0"/>
            </a:br>
            <a:r>
              <a:rPr lang="en-US" dirty="0"/>
              <a:t>Impact of democracy on child mortality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E457F-3B47-44F0-9362-35E3F44A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Ross, M. (2006). Is democracy good for the poor?.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Political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860-874.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10087079" cy="106427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control variables would you use in this model?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  <a:endParaRPr lang="en-US" sz="2400" dirty="0"/>
              </a:p>
              <a:p>
                <a:r>
                  <a:rPr lang="en-US" dirty="0"/>
                  <a:t>GDP per capita</a:t>
                </a:r>
              </a:p>
              <a:p>
                <a:r>
                  <a:rPr lang="en-US" dirty="0"/>
                  <a:t>Investment in health per capita</a:t>
                </a:r>
              </a:p>
              <a:p>
                <a:r>
                  <a:rPr lang="en-US" dirty="0"/>
                  <a:t>Number of hospitals per capita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99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things that affect child mortality are </a:t>
            </a:r>
            <a:r>
              <a:rPr lang="en-US" dirty="0">
                <a:solidFill>
                  <a:srgbClr val="0070C0"/>
                </a:solidFill>
              </a:rPr>
              <a:t>unobserved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34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things that affect child mortality are </a:t>
            </a:r>
            <a:r>
              <a:rPr lang="en-US" dirty="0">
                <a:solidFill>
                  <a:srgbClr val="0070C0"/>
                </a:solidFill>
              </a:rPr>
              <a:t>unobserved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038D570-3B6D-4098-B216-24ACFA97B6E1}"/>
              </a:ext>
            </a:extLst>
          </p:cNvPr>
          <p:cNvSpPr txBox="1"/>
          <p:nvPr/>
        </p:nvSpPr>
        <p:spPr>
          <a:xfrm>
            <a:off x="8090704" y="4073334"/>
            <a:ext cx="369928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can get a sense of these</a:t>
            </a:r>
          </a:p>
          <a:p>
            <a:r>
              <a:rPr lang="en-US" dirty="0">
                <a:solidFill>
                  <a:srgbClr val="FF0000"/>
                </a:solidFill>
              </a:rPr>
              <a:t>by observing many countries over time</a:t>
            </a:r>
          </a:p>
        </p:txBody>
      </p:sp>
    </p:spTree>
    <p:extLst>
      <p:ext uri="{BB962C8B-B14F-4D97-AF65-F5344CB8AC3E}">
        <p14:creationId xmlns:p14="http://schemas.microsoft.com/office/powerpoint/2010/main" val="327604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241E200-6098-9103-BCCE-9677047D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8" y="383411"/>
            <a:ext cx="4822183" cy="609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FC46-F068-E942-3FE0-16DE1C3F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11" y="383411"/>
            <a:ext cx="6091177" cy="609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13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larm clocks in a line">
            <a:extLst>
              <a:ext uri="{FF2B5EF4-FFF2-40B4-BE49-F238E27FC236}">
                <a16:creationId xmlns:a16="http://schemas.microsoft.com/office/drawing/2014/main" id="{F9197CCF-5501-17CC-77DC-14B4257DB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5B5F0-F94B-4AF3-A4FC-EEFDBDA5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9649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 deal with unobserved heterogeneities, we’ll observe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00"/>
                </a:solidFill>
              </a:rPr>
              <a:t>many entities over time</a:t>
            </a:r>
          </a:p>
        </p:txBody>
      </p:sp>
    </p:spTree>
    <p:extLst>
      <p:ext uri="{BB962C8B-B14F-4D97-AF65-F5344CB8AC3E}">
        <p14:creationId xmlns:p14="http://schemas.microsoft.com/office/powerpoint/2010/main" val="3015639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DDC6-5B12-4FCC-B2F3-7AE23A4E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kinds of data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8BE6E1B6-00C7-4B15-ACFB-95C287C6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26" y="2380312"/>
            <a:ext cx="3006554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C385D-E631-4CA5-8ABB-08D14FD8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2" y="2380312"/>
            <a:ext cx="2367188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59C63-CE45-4C30-B716-69F1C224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193" y="2380312"/>
            <a:ext cx="3030340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0299A-B0CE-4F95-A882-1CB6680EB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073" y="2380312"/>
            <a:ext cx="1915098" cy="157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DD30CB-1E62-497A-A717-2F0CB41CD5BA}"/>
              </a:ext>
            </a:extLst>
          </p:cNvPr>
          <p:cNvSpPr txBox="1"/>
          <p:nvPr/>
        </p:nvSpPr>
        <p:spPr>
          <a:xfrm>
            <a:off x="288758" y="4315326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6949A-0BB4-4042-9462-9BA6D4CFD7E7}"/>
              </a:ext>
            </a:extLst>
          </p:cNvPr>
          <p:cNvSpPr txBox="1"/>
          <p:nvPr/>
        </p:nvSpPr>
        <p:spPr>
          <a:xfrm>
            <a:off x="3717557" y="4315201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A2037-3867-4F5D-9A6B-FBD914A5D6C2}"/>
              </a:ext>
            </a:extLst>
          </p:cNvPr>
          <p:cNvSpPr txBox="1"/>
          <p:nvPr/>
        </p:nvSpPr>
        <p:spPr>
          <a:xfrm>
            <a:off x="7408799" y="4315201"/>
            <a:ext cx="8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F9EF0-2B10-4920-89A5-010493876F33}"/>
              </a:ext>
            </a:extLst>
          </p:cNvPr>
          <p:cNvSpPr txBox="1"/>
          <p:nvPr/>
        </p:nvSpPr>
        <p:spPr>
          <a:xfrm>
            <a:off x="10661586" y="4315201"/>
            <a:ext cx="67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2648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DD62B-33C4-4AAE-9DAB-2D87AA86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64" y="1924050"/>
            <a:ext cx="45148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9E1F-317A-4FE7-9CA9-FCE607CB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88" y="1924050"/>
            <a:ext cx="4227093" cy="301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EE6BA-93C8-4F3D-B9F9-C81A133E34B3}"/>
              </a:ext>
            </a:extLst>
          </p:cNvPr>
          <p:cNvSpPr txBox="1"/>
          <p:nvPr/>
        </p:nvSpPr>
        <p:spPr>
          <a:xfrm>
            <a:off x="1585620" y="5213684"/>
            <a:ext cx="33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might not have all the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2BB3-BAD4-43BE-9DF9-B0A064A0383C}"/>
              </a:ext>
            </a:extLst>
          </p:cNvPr>
          <p:cNvSpPr txBox="1"/>
          <p:nvPr/>
        </p:nvSpPr>
        <p:spPr>
          <a:xfrm>
            <a:off x="7232445" y="5213684"/>
            <a:ext cx="361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variables may not be observable</a:t>
            </a:r>
          </a:p>
        </p:txBody>
      </p:sp>
    </p:spTree>
    <p:extLst>
      <p:ext uri="{BB962C8B-B14F-4D97-AF65-F5344CB8AC3E}">
        <p14:creationId xmlns:p14="http://schemas.microsoft.com/office/powerpoint/2010/main" val="1334871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9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87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97EE73D-F3BD-4963-96F4-6B4EA0049519}"/>
              </a:ext>
            </a:extLst>
          </p:cNvPr>
          <p:cNvSpPr/>
          <p:nvPr/>
        </p:nvSpPr>
        <p:spPr>
          <a:xfrm rot="10544101">
            <a:off x="14143684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5BC11-1238-44E7-8E3F-2A637B6D3B7E}"/>
              </a:ext>
            </a:extLst>
          </p:cNvPr>
          <p:cNvSpPr txBox="1"/>
          <p:nvPr/>
        </p:nvSpPr>
        <p:spPr>
          <a:xfrm>
            <a:off x="15040184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55157-2ACA-403D-86B9-C71E5C7D9304}"/>
              </a:ext>
            </a:extLst>
          </p:cNvPr>
          <p:cNvSpPr/>
          <p:nvPr/>
        </p:nvSpPr>
        <p:spPr>
          <a:xfrm rot="10544101" flipH="1">
            <a:off x="3858741" y="2751296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F1537-D0D0-4904-B641-1CDB29185181}"/>
              </a:ext>
            </a:extLst>
          </p:cNvPr>
          <p:cNvSpPr txBox="1"/>
          <p:nvPr/>
        </p:nvSpPr>
        <p:spPr>
          <a:xfrm>
            <a:off x="2558005" y="5052662"/>
            <a:ext cx="2613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is for each entity</a:t>
            </a:r>
          </a:p>
          <a:p>
            <a:r>
              <a:rPr lang="en-US" dirty="0">
                <a:solidFill>
                  <a:srgbClr val="FF0000"/>
                </a:solidFill>
              </a:rPr>
              <a:t>at each time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Panel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37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97EE73D-F3BD-4963-96F4-6B4EA0049519}"/>
              </a:ext>
            </a:extLst>
          </p:cNvPr>
          <p:cNvSpPr/>
          <p:nvPr/>
        </p:nvSpPr>
        <p:spPr>
          <a:xfrm rot="10544101">
            <a:off x="6746048" y="2857863"/>
            <a:ext cx="1645297" cy="2139018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55157-2ACA-403D-86B9-C71E5C7D9304}"/>
              </a:ext>
            </a:extLst>
          </p:cNvPr>
          <p:cNvSpPr/>
          <p:nvPr/>
        </p:nvSpPr>
        <p:spPr>
          <a:xfrm rot="10544101" flipH="1">
            <a:off x="3858741" y="2751296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00B21-DAF5-4CE7-B987-F32869EE7546}"/>
              </a:ext>
            </a:extLst>
          </p:cNvPr>
          <p:cNvSpPr txBox="1"/>
          <p:nvPr/>
        </p:nvSpPr>
        <p:spPr>
          <a:xfrm>
            <a:off x="7762036" y="4815068"/>
            <a:ext cx="4223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Unobserved heterogeneity</a:t>
            </a:r>
          </a:p>
          <a:p>
            <a:r>
              <a:rPr lang="en-US" dirty="0">
                <a:solidFill>
                  <a:srgbClr val="FF0000"/>
                </a:solidFill>
              </a:rPr>
              <a:t>is assumed to be a characteristic of the entity</a:t>
            </a:r>
          </a:p>
          <a:p>
            <a:r>
              <a:rPr lang="en-US" dirty="0">
                <a:solidFill>
                  <a:srgbClr val="FF0000"/>
                </a:solidFill>
              </a:rPr>
              <a:t>that does not to vary through time</a:t>
            </a:r>
          </a:p>
          <a:p>
            <a:r>
              <a:rPr lang="en-US" dirty="0">
                <a:solidFill>
                  <a:srgbClr val="FF0000"/>
                </a:solidFill>
              </a:rPr>
              <a:t>(entity-fixed effect)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F1537-D0D0-4904-B641-1CDB29185181}"/>
              </a:ext>
            </a:extLst>
          </p:cNvPr>
          <p:cNvSpPr txBox="1"/>
          <p:nvPr/>
        </p:nvSpPr>
        <p:spPr>
          <a:xfrm>
            <a:off x="2558005" y="5052662"/>
            <a:ext cx="2613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is for each entity</a:t>
            </a:r>
          </a:p>
          <a:p>
            <a:r>
              <a:rPr lang="en-US" dirty="0">
                <a:solidFill>
                  <a:srgbClr val="FF0000"/>
                </a:solidFill>
              </a:rPr>
              <a:t>at each time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Panel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54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Our course is the story of how humanity tackled the challenge of MAKING A REGRESSION MODEL WITHOUT KNOWING ALL THE X’S</a:t>
            </a:r>
            <a:r>
              <a:rPr lang="en-US" sz="2400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Each chapter is a different attempt…</a:t>
            </a:r>
          </a:p>
        </p:txBody>
      </p:sp>
    </p:spTree>
    <p:extLst>
      <p:ext uri="{BB962C8B-B14F-4D97-AF65-F5344CB8AC3E}">
        <p14:creationId xmlns:p14="http://schemas.microsoft.com/office/powerpoint/2010/main" val="31876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1: Pooled Regression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I forgot I had panel data and simply ran a traditional regression on everything!</a:t>
            </a:r>
          </a:p>
        </p:txBody>
      </p:sp>
    </p:spTree>
    <p:extLst>
      <p:ext uri="{BB962C8B-B14F-4D97-AF65-F5344CB8AC3E}">
        <p14:creationId xmlns:p14="http://schemas.microsoft.com/office/powerpoint/2010/main" val="2720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2: first differences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Let’s see how changes in x affect changes in y. This way, all fixed effects get cancelled out.</a:t>
            </a:r>
          </a:p>
        </p:txBody>
      </p:sp>
    </p:spTree>
    <p:extLst>
      <p:ext uri="{BB962C8B-B14F-4D97-AF65-F5344CB8AC3E}">
        <p14:creationId xmlns:p14="http://schemas.microsoft.com/office/powerpoint/2010/main" val="34854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3: fixed effects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Let’s compare each entity to its usual (average) behavior. Does y change from its usual value when x departs from its usual value?</a:t>
            </a:r>
          </a:p>
        </p:txBody>
      </p:sp>
    </p:spTree>
    <p:extLst>
      <p:ext uri="{BB962C8B-B14F-4D97-AF65-F5344CB8AC3E}">
        <p14:creationId xmlns:p14="http://schemas.microsoft.com/office/powerpoint/2010/main" val="38182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4: random effects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A very complicated solution for a very specific case. Why do we still teach this stuff?</a:t>
            </a:r>
          </a:p>
        </p:txBody>
      </p:sp>
    </p:spTree>
    <p:extLst>
      <p:ext uri="{BB962C8B-B14F-4D97-AF65-F5344CB8AC3E}">
        <p14:creationId xmlns:p14="http://schemas.microsoft.com/office/powerpoint/2010/main" val="30603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5: models for residuals correlated as an </a:t>
            </a:r>
            <a:r>
              <a:rPr lang="en-US" sz="2400" cap="all" spc="300" dirty="0" err="1">
                <a:solidFill>
                  <a:srgbClr val="FFFFFF"/>
                </a:solidFill>
              </a:rPr>
              <a:t>ar</a:t>
            </a:r>
            <a:r>
              <a:rPr lang="en-US" sz="2400" cap="all" spc="300" dirty="0">
                <a:solidFill>
                  <a:srgbClr val="FFFFFF"/>
                </a:solidFill>
              </a:rPr>
              <a:t>(1)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things that happen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 don’t just stay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28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 insurance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Observable variables:</a:t>
                </a:r>
              </a:p>
              <a:p>
                <a:r>
                  <a:rPr lang="en-US" dirty="0"/>
                  <a:t>Age</a:t>
                </a:r>
              </a:p>
              <a:p>
                <a:r>
                  <a:rPr lang="en-US" dirty="0"/>
                  <a:t>Gender</a:t>
                </a:r>
              </a:p>
              <a:p>
                <a:r>
                  <a:rPr lang="en-US" dirty="0"/>
                  <a:t>Lives in a metropolitan area?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870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5: models for residuals correlated as an </a:t>
            </a:r>
            <a:r>
              <a:rPr lang="en-US" sz="2400" cap="all" spc="300" dirty="0" err="1">
                <a:solidFill>
                  <a:srgbClr val="FFFFFF"/>
                </a:solidFill>
              </a:rPr>
              <a:t>ar</a:t>
            </a:r>
            <a:r>
              <a:rPr lang="en-US" sz="2400" cap="all" spc="300" dirty="0">
                <a:solidFill>
                  <a:srgbClr val="FFFFFF"/>
                </a:solidFill>
              </a:rPr>
              <a:t>(1)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things that happen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 don’t just stay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252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6: Choosing the best model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all the characters come together and you get to pick your favorite</a:t>
            </a:r>
          </a:p>
        </p:txBody>
      </p:sp>
    </p:spTree>
    <p:extLst>
      <p:ext uri="{BB962C8B-B14F-4D97-AF65-F5344CB8AC3E}">
        <p14:creationId xmlns:p14="http://schemas.microsoft.com/office/powerpoint/2010/main" val="15567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7: Instrumental variables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When your crush’s identical twin walks into the room...</a:t>
            </a:r>
            <a:endParaRPr lang="en-US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8: dynamic panels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tomorrow’s Y depends not only on today’s X, but also on today’s Y.</a:t>
            </a:r>
          </a:p>
        </p:txBody>
      </p:sp>
    </p:spTree>
    <p:extLst>
      <p:ext uri="{BB962C8B-B14F-4D97-AF65-F5344CB8AC3E}">
        <p14:creationId xmlns:p14="http://schemas.microsoft.com/office/powerpoint/2010/main" val="35652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9: Generalized time models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Multi-level (Hierarchical) regression</a:t>
            </a:r>
          </a:p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Spatial regression models</a:t>
            </a:r>
            <a:endParaRPr lang="en-US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2C56-BDEF-4426-BFE2-EA0C3545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comments before you go…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EF520-22CF-4FF7-B739-18ECA21D6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B3E2761A-8B0D-1BF4-099D-3144F997B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1FC55-9E09-40FE-856D-8AB77FC0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There’s another reason to use Panel Data…</a:t>
            </a:r>
          </a:p>
        </p:txBody>
      </p:sp>
    </p:spTree>
    <p:extLst>
      <p:ext uri="{BB962C8B-B14F-4D97-AF65-F5344CB8AC3E}">
        <p14:creationId xmlns:p14="http://schemas.microsoft.com/office/powerpoint/2010/main" val="3071863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C1DDE522-CB57-4F22-9B26-0D3031D63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6CCE6-BEE8-44E8-895F-87952F77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Causality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(Is this a strong argument?)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69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EA4B-5986-47E1-962D-786893F0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Scattered comments about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BE8C9-229C-40AA-B177-D403D7916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6744" y="2248257"/>
                <a:ext cx="10225975" cy="42104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entities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overved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periods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Balanced vs. Imbalanced panel data</a:t>
                </a:r>
              </a:p>
              <a:p>
                <a:r>
                  <a:rPr lang="en-US" dirty="0"/>
                  <a:t>Entities have characteristics that do not change through time (entity-fixed effects)</a:t>
                </a:r>
              </a:p>
              <a:p>
                <a:r>
                  <a:rPr lang="en-US" dirty="0"/>
                  <a:t>Time periods may have characteristics that affect all entities equally (time-fixed effects)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Could you give examples of entity—fixed and time-fixed effects?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How would this change the “general” Panel Data model?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Entity-fixed effects are much more common, and time-fixed effects are often neglected. Indeed, we often speak of “fixed effects” (with no qualification) to refer to “entity-fixed effects”.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BE8C9-229C-40AA-B177-D403D7916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744" y="2248257"/>
                <a:ext cx="10225975" cy="4210416"/>
              </a:xfrm>
              <a:blipFill>
                <a:blip r:embed="rId2"/>
                <a:stretch>
                  <a:fillRect l="-1252" r="-101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7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 insurance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Unobservable variables:</a:t>
                </a:r>
              </a:p>
              <a:p>
                <a:r>
                  <a:rPr lang="en-US" dirty="0"/>
                  <a:t>Driving recklessly</a:t>
                </a:r>
              </a:p>
              <a:p>
                <a:r>
                  <a:rPr lang="en-US" dirty="0"/>
                  <a:t>Goes to party often?</a:t>
                </a:r>
              </a:p>
              <a:p>
                <a:r>
                  <a:rPr lang="en-US" dirty="0"/>
                  <a:t>Health issues (e.g. likelihood of syncope due to heart arrythmia)</a:t>
                </a:r>
              </a:p>
              <a:p>
                <a:r>
                  <a:rPr lang="en-US" dirty="0"/>
                  <a:t>(any other ideas?)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10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2758-9D20-4C3E-B0A7-FF88D0EF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Another example:</a:t>
            </a:r>
            <a:br>
              <a:rPr lang="en-US" dirty="0"/>
            </a:br>
            <a:r>
              <a:rPr lang="en-US" dirty="0"/>
              <a:t>Impact of democracy on child mortality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E457F-3B47-44F0-9362-35E3F44A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Ross, M. (2006). Is democracy good for the poor?.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Political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860-874.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Observable variables</a:t>
                </a:r>
                <a:endParaRPr lang="en-US" sz="2400" dirty="0"/>
              </a:p>
              <a:p>
                <a:r>
                  <a:rPr lang="en-US" dirty="0"/>
                  <a:t>GDP per capita</a:t>
                </a:r>
              </a:p>
              <a:p>
                <a:r>
                  <a:rPr lang="en-US" dirty="0"/>
                  <a:t>Investment in health per capita</a:t>
                </a:r>
              </a:p>
              <a:p>
                <a:r>
                  <a:rPr lang="en-US" dirty="0"/>
                  <a:t>Number of hospitals per capita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1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Unobservable variables</a:t>
                </a:r>
                <a:endParaRPr lang="en-US" sz="2400" dirty="0"/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20823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1724</Words>
  <Application>Microsoft Office PowerPoint</Application>
  <PresentationFormat>Widescreen</PresentationFormat>
  <Paragraphs>199</Paragraphs>
  <Slides>58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MarrakeshVTI</vt:lpstr>
      <vt:lpstr>The plot of our course</vt:lpstr>
      <vt:lpstr>When we build a regression model, we would like it to contain all X’s that are important to explain our Y…</vt:lpstr>
      <vt:lpstr>Why not?</vt:lpstr>
      <vt:lpstr>PowerPoint Presentation</vt:lpstr>
      <vt:lpstr>Car insurance</vt:lpstr>
      <vt:lpstr>Car insurance</vt:lpstr>
      <vt:lpstr>Another example: Impact of democracy on child mortality</vt:lpstr>
      <vt:lpstr>PowerPoint Presentation</vt:lpstr>
      <vt:lpstr>PowerPoint Presentation</vt:lpstr>
      <vt:lpstr>Variables that differ between entities but are not observable are called unobserved heterogeneities.</vt:lpstr>
      <vt:lpstr>When we build a regression model, we would like it to contain all X’s that are important to explain our Y…</vt:lpstr>
      <vt:lpstr>When an important X is missing in our model, bad things can happen.</vt:lpstr>
      <vt:lpstr>For example…?</vt:lpstr>
      <vt:lpstr>Biased regression coefficients</vt:lpstr>
      <vt:lpstr>Linear Regression refresher</vt:lpstr>
      <vt:lpstr>Now suppose there’s a variable, U, that affects Y but we fail to put it in our model. We simply calculate b without it!</vt:lpstr>
      <vt:lpstr>Now suppose there’s a variable, U, that affects Y but we fail to put it in our model. We simply calculate b without it!</vt:lpstr>
      <vt:lpstr>PowerPoint Presentation</vt:lpstr>
      <vt:lpstr>I propose a name for this Theorem…</vt:lpstr>
      <vt:lpstr>Maleficent's Theorem A variable that wasn’t invited to a regression will curse the coefficients of those that were, making them biased</vt:lpstr>
      <vt:lpstr>An extreme scenario: Simpson’s Paradox</vt:lpstr>
      <vt:lpstr>PowerPoint Presentation</vt:lpstr>
      <vt:lpstr>When we build a regression model, we would like it to contain all X’s that are important to explain our Y…</vt:lpstr>
      <vt:lpstr>When an important X is missing in our model, bad things can happen.</vt:lpstr>
      <vt:lpstr>Our strategy will be to  analyze things over time, so we can have a feeling of how things usually are. If an X matters, it’s effect should be made visible by observing something over time and comparing it with others.</vt:lpstr>
      <vt:lpstr>Why do we date before we get engaged?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A less silly example: Impact of democracy on child mortality</vt:lpstr>
      <vt:lpstr>What control variables would you use in this model?</vt:lpstr>
      <vt:lpstr>Some things that affect child mortality are unobserved</vt:lpstr>
      <vt:lpstr>Some things that affect child mortality are unobserved</vt:lpstr>
      <vt:lpstr>PowerPoint Presentation</vt:lpstr>
      <vt:lpstr>PowerPoint Presentation</vt:lpstr>
      <vt:lpstr>To deal with unobserved heterogeneities, we’ll observe  many entities over time</vt:lpstr>
      <vt:lpstr>4 kinds of data</vt:lpstr>
      <vt:lpstr>The general panel data model a.k.a. the most important equation in our course</vt:lpstr>
      <vt:lpstr>The general panel data model a.k.a. the most important equation in our course</vt:lpstr>
      <vt:lpstr>The general panel data model a.k.a. the most important equation in our course</vt:lpstr>
      <vt:lpstr>The general panel data model a.k.a. the most important equation in our course</vt:lpstr>
      <vt:lpstr>Our course is the story of how humanity tackled the challenge of MAKING A REGRESSION MODEL WITHOUT KNOWING ALL THE X’S…</vt:lpstr>
      <vt:lpstr>Chapter 1: Pooled Regression</vt:lpstr>
      <vt:lpstr>Chapter 2: first differences</vt:lpstr>
      <vt:lpstr>Chapter 3: fixed effects</vt:lpstr>
      <vt:lpstr>Chapter 4: random effects</vt:lpstr>
      <vt:lpstr>Chapter 5: models for residuals correlated as an ar(1)</vt:lpstr>
      <vt:lpstr>Chapter 5: models for residuals correlated as an ar(1)</vt:lpstr>
      <vt:lpstr>Chapter 6: Choosing the best model</vt:lpstr>
      <vt:lpstr>Chapter 7: Instrumental variables</vt:lpstr>
      <vt:lpstr>Chapter 8: dynamic panels</vt:lpstr>
      <vt:lpstr>Chapter 9: Generalized time models</vt:lpstr>
      <vt:lpstr>Some final comments before you go…</vt:lpstr>
      <vt:lpstr>There’s another reason to use Panel Data…</vt:lpstr>
      <vt:lpstr>Causality (Is this a strong argument?)</vt:lpstr>
      <vt:lpstr>Scattered comments about panel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plot of our course</dc:title>
  <dc:creator>Felipe Buchbinder</dc:creator>
  <cp:lastModifiedBy>Felipe Buchbinder</cp:lastModifiedBy>
  <cp:revision>19</cp:revision>
  <dcterms:created xsi:type="dcterms:W3CDTF">2022-04-30T13:38:13Z</dcterms:created>
  <dcterms:modified xsi:type="dcterms:W3CDTF">2022-08-23T02:38:12Z</dcterms:modified>
</cp:coreProperties>
</file>